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88" r:id="rId5"/>
    <p:sldId id="263" r:id="rId6"/>
    <p:sldId id="264" r:id="rId7"/>
    <p:sldId id="266" r:id="rId8"/>
    <p:sldId id="25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6" r:id="rId19"/>
    <p:sldId id="287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536C2E-9408-9844-9E5C-BA886F19EB95}">
          <p14:sldIdLst>
            <p14:sldId id="256"/>
            <p14:sldId id="261"/>
            <p14:sldId id="262"/>
            <p14:sldId id="288"/>
            <p14:sldId id="263"/>
            <p14:sldId id="264"/>
            <p14:sldId id="266"/>
            <p14:sldId id="257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6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BA579-23FB-6E4A-A29F-5E3546C0DBC7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7CDF9-24D8-DB46-9ADE-59783C331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0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1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3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8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AEBB6-AC48-8949-96B2-FAD806ECC7F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870E6-803C-CD49-B516-CBC3F3A5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ortonworks.com/HDPDocuments/Ambari-2.6.0.0/bk_ambari-installation/content/preparing_the_ambari_repository_configuration_file.html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098" y="1953086"/>
            <a:ext cx="9741763" cy="9354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Ray Tracing Using Map Reduce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8</a:t>
            </a:r>
          </a:p>
          <a:p>
            <a:br>
              <a:rPr lang="en-US" dirty="0"/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Bhavika Kalani</a:t>
            </a: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Raghav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Bhandari 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Yuan-Lin Hsu</a:t>
            </a:r>
          </a:p>
        </p:txBody>
      </p:sp>
    </p:spTree>
    <p:extLst>
      <p:ext uri="{BB962C8B-B14F-4D97-AF65-F5344CB8AC3E}">
        <p14:creationId xmlns:p14="http://schemas.microsoft.com/office/powerpoint/2010/main" val="70351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&lt;define objects, light source and cameras in the scene&gt;</a:t>
            </a:r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r=0; r&lt;</a:t>
            </a:r>
            <a:r>
              <a:rPr lang="en-US" dirty="0" err="1"/>
              <a:t>nRows</a:t>
            </a:r>
            <a:r>
              <a:rPr lang="en-US" dirty="0"/>
              <a:t>; r++)</a:t>
            </a:r>
          </a:p>
          <a:p>
            <a:pPr marL="0" indent="0">
              <a:buNone/>
            </a:pPr>
            <a:r>
              <a:rPr lang="en-US" dirty="0"/>
              <a:t>	 For (</a:t>
            </a:r>
            <a:r>
              <a:rPr lang="en-US" dirty="0" err="1"/>
              <a:t>int</a:t>
            </a:r>
            <a:r>
              <a:rPr lang="en-US" dirty="0"/>
              <a:t> c=0; c&lt;</a:t>
            </a:r>
            <a:r>
              <a:rPr lang="en-US" dirty="0" err="1"/>
              <a:t>nCols</a:t>
            </a:r>
            <a:r>
              <a:rPr lang="en-US" dirty="0"/>
              <a:t>; </a:t>
            </a:r>
            <a:r>
              <a:rPr lang="en-US" dirty="0" err="1"/>
              <a:t>c++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&lt;1.Build the </a:t>
            </a:r>
            <a:r>
              <a:rPr lang="en-US" dirty="0" err="1"/>
              <a:t>rc-th</a:t>
            </a:r>
            <a:r>
              <a:rPr lang="en-US" dirty="0"/>
              <a:t> ray&gt;</a:t>
            </a:r>
          </a:p>
          <a:p>
            <a:pPr marL="0" indent="0">
              <a:buNone/>
            </a:pPr>
            <a:r>
              <a:rPr lang="en-US" dirty="0"/>
              <a:t>		&lt;2.Find all intersections of the </a:t>
            </a:r>
            <a:r>
              <a:rPr lang="en-US" dirty="0" err="1"/>
              <a:t>rc-th</a:t>
            </a:r>
            <a:r>
              <a:rPr lang="en-US" dirty="0"/>
              <a:t> ray with objects&gt;</a:t>
            </a:r>
          </a:p>
          <a:p>
            <a:pPr marL="0" indent="0">
              <a:buNone/>
            </a:pPr>
            <a:r>
              <a:rPr lang="en-US" dirty="0"/>
              <a:t>		&lt;3.Find intersection which lie closest to the eye&gt;</a:t>
            </a:r>
          </a:p>
          <a:p>
            <a:pPr marL="0" indent="0">
              <a:buNone/>
            </a:pPr>
            <a:r>
              <a:rPr lang="en-US" dirty="0"/>
              <a:t>		&lt;4.compute the hit point where the ray hits this object, and 			the normal vector at that point &gt;</a:t>
            </a:r>
          </a:p>
          <a:p>
            <a:pPr marL="0" indent="0">
              <a:buNone/>
            </a:pPr>
            <a:r>
              <a:rPr lang="en-US" dirty="0"/>
              <a:t>		&lt;5.Find the color of the light returning to the eye along the ray 		from point of intersection&gt;</a:t>
            </a:r>
          </a:p>
          <a:p>
            <a:pPr marL="0" indent="0">
              <a:buNone/>
            </a:pPr>
            <a:r>
              <a:rPr lang="en-US" dirty="0"/>
              <a:t>		&lt;6.Place the color in the </a:t>
            </a:r>
            <a:r>
              <a:rPr lang="en-US" dirty="0" err="1"/>
              <a:t>rc-th</a:t>
            </a:r>
            <a:r>
              <a:rPr lang="en-US" dirty="0"/>
              <a:t> pixel&gt;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5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0264" y="267418"/>
            <a:ext cx="9144000" cy="896159"/>
          </a:xfrm>
        </p:spPr>
        <p:txBody>
          <a:bodyPr>
            <a:normAutofit/>
          </a:bodyPr>
          <a:lstStyle/>
          <a:p>
            <a:r>
              <a:rPr lang="en-US" sz="3600" b="1" i="1" dirty="0">
                <a:latin typeface="+mn-lt"/>
                <a:hlinkClick r:id="rId2"/>
              </a:rPr>
              <a:t>Apache </a:t>
            </a:r>
            <a:r>
              <a:rPr lang="en-US" sz="3600" b="1" i="1" dirty="0" err="1">
                <a:latin typeface="+mn-lt"/>
                <a:hlinkClick r:id="rId2"/>
              </a:rPr>
              <a:t>Ambari</a:t>
            </a:r>
            <a:r>
              <a:rPr lang="en-US" sz="3600" b="1" i="1" dirty="0">
                <a:latin typeface="+mn-lt"/>
                <a:hlinkClick r:id="rId2"/>
              </a:rPr>
              <a:t> Installation</a:t>
            </a:r>
            <a:endParaRPr lang="en-US" sz="3600" b="1" i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577" y="1324663"/>
            <a:ext cx="9897374" cy="50228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Steps to install: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the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ambari.repo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from the public repository</a:t>
            </a:r>
          </a:p>
          <a:p>
            <a:pPr algn="l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OS can be CentOS, SLES, Ubuntu, or Debian (Linux).</a:t>
            </a:r>
          </a:p>
          <a:p>
            <a:pPr algn="l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Setup the Fully Qualified Domain Name(FQDN) for the cluster, setup the SSH passwordless login.</a:t>
            </a:r>
          </a:p>
          <a:p>
            <a:pPr algn="l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the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ambari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-server package.</a:t>
            </a:r>
          </a:p>
          <a:p>
            <a:pPr algn="l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Setup and start running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ambari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-server.</a:t>
            </a:r>
          </a:p>
          <a:p>
            <a:pPr algn="l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pt-BR" sz="2000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Ambari</a:t>
            </a:r>
            <a:r>
              <a:rPr lang="en-US" sz="2400" b="1" dirty="0">
                <a:solidFill>
                  <a:srgbClr val="FF0000"/>
                </a:solidFill>
              </a:rPr>
              <a:t> System requirements: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0822" cy="4480560"/>
        </p:xfrm>
        <a:graphic>
          <a:graphicData uri="http://schemas.openxmlformats.org/drawingml/2006/table">
            <a:tbl>
              <a:tblPr/>
              <a:tblGrid>
                <a:gridCol w="2590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76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Operating System</a:t>
                      </a:r>
                    </a:p>
                  </a:txBody>
                  <a:tcPr marL="96966" marR="96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Browser</a:t>
                      </a:r>
                    </a:p>
                  </a:txBody>
                  <a:tcPr marL="96966" marR="96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767">
                <a:tc rowSpan="2"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Linux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Chrome 56.0.2924.87, 57.0.2987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Firefox 51, 52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767">
                <a:tc rowSpan="3"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Mac OS X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Chrome 56.0.2924.87, 57.0.2987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Firefox 51, 52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Safari 10.0.1, 10.0.3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767">
                <a:tc rowSpan="4"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Windows*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Chrome 56.0.2924.87, 57.0.2987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Edge 38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Firefox 51.0.1, 52.0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Internet Explorer 10, 11</a:t>
                      </a:r>
                    </a:p>
                  </a:txBody>
                  <a:tcPr marL="96966" marR="969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JDK Requirement : JDK 8+</a:t>
            </a:r>
          </a:p>
          <a:p>
            <a:r>
              <a:rPr lang="en-US" dirty="0"/>
              <a:t>Database Requirement: MySQL 5.6++, Oracle 11, Oracle 12</a:t>
            </a:r>
          </a:p>
          <a:p>
            <a:r>
              <a:rPr lang="en-US" dirty="0"/>
              <a:t>For Ubuntu 14, Ubuntu 16: Python 2.7.x	</a:t>
            </a:r>
          </a:p>
          <a:p>
            <a:r>
              <a:rPr lang="en-US" dirty="0" err="1"/>
              <a:t>Ambari</a:t>
            </a:r>
            <a:r>
              <a:rPr lang="en-US" dirty="0"/>
              <a:t> host should have at least 1 GB RAM, with 500 MB free.</a:t>
            </a:r>
          </a:p>
        </p:txBody>
      </p:sp>
    </p:spTree>
    <p:extLst>
      <p:ext uri="{BB962C8B-B14F-4D97-AF65-F5344CB8AC3E}">
        <p14:creationId xmlns:p14="http://schemas.microsoft.com/office/powerpoint/2010/main" val="44065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Ambari</a:t>
            </a:r>
            <a:r>
              <a:rPr lang="en-US" sz="2400" b="1" dirty="0"/>
              <a:t> Alerts: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85" y="1235609"/>
            <a:ext cx="8322093" cy="5201308"/>
          </a:xfrm>
        </p:spPr>
      </p:pic>
    </p:spTree>
    <p:extLst>
      <p:ext uri="{BB962C8B-B14F-4D97-AF65-F5344CB8AC3E}">
        <p14:creationId xmlns:p14="http://schemas.microsoft.com/office/powerpoint/2010/main" val="274086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Ambari</a:t>
            </a:r>
            <a:r>
              <a:rPr lang="en-US" sz="2400" b="1" dirty="0"/>
              <a:t> Dashboards: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13" y="1283677"/>
            <a:ext cx="7829257" cy="4893286"/>
          </a:xfrm>
        </p:spPr>
      </p:pic>
    </p:spTree>
    <p:extLst>
      <p:ext uri="{BB962C8B-B14F-4D97-AF65-F5344CB8AC3E}">
        <p14:creationId xmlns:p14="http://schemas.microsoft.com/office/powerpoint/2010/main" val="162418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Ambari</a:t>
            </a:r>
            <a:r>
              <a:rPr lang="en-US" sz="2400" b="1" dirty="0"/>
              <a:t> Services: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57" y="1268083"/>
            <a:ext cx="8459120" cy="5286950"/>
          </a:xfrm>
        </p:spPr>
      </p:pic>
    </p:spTree>
    <p:extLst>
      <p:ext uri="{BB962C8B-B14F-4D97-AF65-F5344CB8AC3E}">
        <p14:creationId xmlns:p14="http://schemas.microsoft.com/office/powerpoint/2010/main" val="49789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Ambari</a:t>
            </a:r>
            <a:r>
              <a:rPr lang="en-US" sz="2400" b="1" dirty="0"/>
              <a:t> Hosts: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4" y="888520"/>
            <a:ext cx="9352879" cy="5845551"/>
          </a:xfrm>
        </p:spPr>
      </p:pic>
    </p:spTree>
    <p:extLst>
      <p:ext uri="{BB962C8B-B14F-4D97-AF65-F5344CB8AC3E}">
        <p14:creationId xmlns:p14="http://schemas.microsoft.com/office/powerpoint/2010/main" val="4857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" y="828136"/>
            <a:ext cx="9206111" cy="57538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1487" y="0"/>
            <a:ext cx="6393611" cy="73225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Ambari</a:t>
            </a:r>
            <a:r>
              <a:rPr lang="en-US" sz="2400" b="1" dirty="0"/>
              <a:t> </a:t>
            </a:r>
            <a:r>
              <a:rPr lang="en-US" sz="2400" b="1" dirty="0" err="1"/>
              <a:t>Tez</a:t>
            </a:r>
            <a:r>
              <a:rPr lang="en-US" sz="2400" b="1" dirty="0"/>
              <a:t>-view:</a:t>
            </a:r>
          </a:p>
        </p:txBody>
      </p:sp>
    </p:spTree>
    <p:extLst>
      <p:ext uri="{BB962C8B-B14F-4D97-AF65-F5344CB8AC3E}">
        <p14:creationId xmlns:p14="http://schemas.microsoft.com/office/powerpoint/2010/main" val="332391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D219-4415-4F2C-8E48-3A21ABAD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Ambari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0D29C-DBE4-4A5F-A088-011C524D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user interface makes it user friendly, as compared to </a:t>
            </a:r>
            <a:r>
              <a:rPr lang="en-US" dirty="0" err="1"/>
              <a:t>cmd</a:t>
            </a:r>
            <a:r>
              <a:rPr lang="en-US" dirty="0"/>
              <a:t> line arguments.</a:t>
            </a:r>
          </a:p>
          <a:p>
            <a:r>
              <a:rPr lang="en-US" dirty="0"/>
              <a:t>Everything is in a cohesive unit, so we do not have manually install other software and worry about compatibility issue.</a:t>
            </a:r>
          </a:p>
          <a:p>
            <a:r>
              <a:rPr lang="en-US" dirty="0"/>
              <a:t>Scaling up is easier, when adding new nodes, </a:t>
            </a:r>
            <a:r>
              <a:rPr lang="en-US" dirty="0" err="1"/>
              <a:t>Ambari</a:t>
            </a:r>
            <a:r>
              <a:rPr lang="en-US" dirty="0"/>
              <a:t> will automatically do the setup.</a:t>
            </a:r>
          </a:p>
        </p:txBody>
      </p:sp>
    </p:spTree>
    <p:extLst>
      <p:ext uri="{BB962C8B-B14F-4D97-AF65-F5344CB8AC3E}">
        <p14:creationId xmlns:p14="http://schemas.microsoft.com/office/powerpoint/2010/main" val="407413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D8028-BBA4-4B06-9864-41E9C46FF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7" r="35304" b="42575"/>
          <a:stretch/>
        </p:blipFill>
        <p:spPr>
          <a:xfrm>
            <a:off x="790575" y="923925"/>
            <a:ext cx="9614067" cy="42386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382D51-858E-4D1E-A066-073A5750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8" y="0"/>
            <a:ext cx="10515600" cy="790575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Ambari</a:t>
            </a:r>
            <a:r>
              <a:rPr lang="en-US" sz="2400" b="1" dirty="0"/>
              <a:t> File view: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5FC8D-3FDA-471F-88E3-45C295B81D1C}"/>
              </a:ext>
            </a:extLst>
          </p:cNvPr>
          <p:cNvSpPr txBox="1"/>
          <p:nvPr/>
        </p:nvSpPr>
        <p:spPr>
          <a:xfrm>
            <a:off x="885825" y="5505450"/>
            <a:ext cx="77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Navigation for HDFS </a:t>
            </a:r>
          </a:p>
          <a:p>
            <a:pPr marL="342900" indent="-342900">
              <a:buAutoNum type="arabicPeriod"/>
            </a:pPr>
            <a:r>
              <a:rPr lang="en-US" dirty="0"/>
              <a:t>Transmission between Linux/HDFS files systems</a:t>
            </a:r>
          </a:p>
        </p:txBody>
      </p:sp>
    </p:spTree>
    <p:extLst>
      <p:ext uri="{BB962C8B-B14F-4D97-AF65-F5344CB8AC3E}">
        <p14:creationId xmlns:p14="http://schemas.microsoft.com/office/powerpoint/2010/main" val="167746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Rasterizing methods (open GL) render 3D images quickly, however quality suffers.</a:t>
            </a:r>
          </a:p>
          <a:p>
            <a:r>
              <a:rPr lang="en-US" dirty="0"/>
              <a:t>Incorporating additional effects limits performance like shadows, reflection, refraction etc.</a:t>
            </a:r>
          </a:p>
          <a:p>
            <a:r>
              <a:rPr lang="en-US" dirty="0"/>
              <a:t>Limitation exists on the type of object that can </a:t>
            </a:r>
            <a:r>
              <a:rPr lang="en-US"/>
              <a:t>be used.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2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F0B1-14EA-4B23-9761-D6E049DC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 with CPU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AF5D-52A3-4046-8C83-E61A691D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Raytracing is state of the art CG rendering technique, but requires lots of computational power.</a:t>
            </a:r>
          </a:p>
          <a:p>
            <a:r>
              <a:rPr lang="en-US" dirty="0"/>
              <a:t>By using cluster, we can distribute tasks with </a:t>
            </a:r>
            <a:r>
              <a:rPr lang="en-US" dirty="0">
                <a:solidFill>
                  <a:srgbClr val="FF0000"/>
                </a:solidFill>
              </a:rPr>
              <a:t>divide and conquer </a:t>
            </a:r>
            <a:r>
              <a:rPr lang="en-US" dirty="0"/>
              <a:t>paradigm and gain speed advantage.</a:t>
            </a:r>
          </a:p>
          <a:p>
            <a:r>
              <a:rPr lang="en-US" dirty="0"/>
              <a:t>Therefore how to divide and distribute the task is crucial for optimization.</a:t>
            </a:r>
          </a:p>
          <a:p>
            <a:r>
              <a:rPr lang="en-US" dirty="0"/>
              <a:t>We focus on optimizing the computing time of a </a:t>
            </a:r>
            <a:r>
              <a:rPr lang="en-US" dirty="0">
                <a:solidFill>
                  <a:srgbClr val="FF0000"/>
                </a:solidFill>
              </a:rPr>
              <a:t>single frame </a:t>
            </a:r>
            <a:r>
              <a:rPr lang="en-US" dirty="0"/>
              <a:t>rendering. </a:t>
            </a:r>
          </a:p>
        </p:txBody>
      </p:sp>
    </p:spTree>
    <p:extLst>
      <p:ext uri="{BB962C8B-B14F-4D97-AF65-F5344CB8AC3E}">
        <p14:creationId xmlns:p14="http://schemas.microsoft.com/office/powerpoint/2010/main" val="13151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B0F3-FED7-4CEB-A9B9-457D74FA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method: Horizontal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6B7B-6146-4AD3-B59E-75B3BEEEF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Split Input into horizontal regions.</a:t>
            </a:r>
          </a:p>
          <a:p>
            <a:pPr marL="514350" indent="-514350">
              <a:buAutoNum type="arabicPeriod"/>
            </a:pPr>
            <a:r>
              <a:rPr lang="en-US" dirty="0"/>
              <a:t>Map: Do the raytracing work.</a:t>
            </a:r>
          </a:p>
          <a:p>
            <a:pPr marL="514350" indent="-514350">
              <a:buAutoNum type="arabicPeriod"/>
            </a:pPr>
            <a:r>
              <a:rPr lang="en-US" dirty="0"/>
              <a:t>Reduce: Put back result together.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D97D66-1779-4131-8203-52294AE5A5E4}"/>
              </a:ext>
            </a:extLst>
          </p:cNvPr>
          <p:cNvSpPr/>
          <p:nvPr/>
        </p:nvSpPr>
        <p:spPr>
          <a:xfrm>
            <a:off x="1174459" y="3758268"/>
            <a:ext cx="1711354" cy="16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636B27-0CD9-4895-B837-62C991A5F420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174459" y="4592973"/>
            <a:ext cx="17113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685325A-A0A7-46AE-8FAE-FC60355310CB}"/>
              </a:ext>
            </a:extLst>
          </p:cNvPr>
          <p:cNvSpPr/>
          <p:nvPr/>
        </p:nvSpPr>
        <p:spPr>
          <a:xfrm>
            <a:off x="3632434" y="3429000"/>
            <a:ext cx="1711354" cy="834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FA7CEB-A8BD-48E0-B27D-7B80F9994DA3}"/>
              </a:ext>
            </a:extLst>
          </p:cNvPr>
          <p:cNvSpPr/>
          <p:nvPr/>
        </p:nvSpPr>
        <p:spPr>
          <a:xfrm>
            <a:off x="3632434" y="5032375"/>
            <a:ext cx="1711354" cy="834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51CA3572-EDF4-40E9-A63D-CA5ACF5EA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943" y="3349224"/>
            <a:ext cx="914400" cy="914400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DE07E68A-4CD6-4685-88D5-88801077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943" y="495259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0D3D9-7B17-4B92-8795-1CED03FFC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0"/>
          <a:stretch/>
        </p:blipFill>
        <p:spPr>
          <a:xfrm>
            <a:off x="8175121" y="3375992"/>
            <a:ext cx="1711353" cy="891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275D3F-0A74-4A6E-BF13-9435B0A9E5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2"/>
          <a:stretch/>
        </p:blipFill>
        <p:spPr>
          <a:xfrm>
            <a:off x="8175122" y="5018730"/>
            <a:ext cx="1711354" cy="848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F9EACF-2995-40E9-8110-60A0AFADB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097" y="4187505"/>
            <a:ext cx="1363261" cy="1363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490B5B-9397-4320-8CE9-EEDA3EB4CC5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885811" y="3846312"/>
            <a:ext cx="746623" cy="34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D5B424-2AFD-4BCE-882C-9E1F4E26DC43}"/>
              </a:ext>
            </a:extLst>
          </p:cNvPr>
          <p:cNvCxnSpPr>
            <a:endCxn id="8" idx="1"/>
          </p:cNvCxnSpPr>
          <p:nvPr/>
        </p:nvCxnSpPr>
        <p:spPr>
          <a:xfrm>
            <a:off x="2885811" y="5125673"/>
            <a:ext cx="746623" cy="32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540FE4-D95B-408F-930D-8FB8CE2FE2BF}"/>
              </a:ext>
            </a:extLst>
          </p:cNvPr>
          <p:cNvCxnSpPr>
            <a:cxnSpLocks/>
          </p:cNvCxnSpPr>
          <p:nvPr/>
        </p:nvCxnSpPr>
        <p:spPr>
          <a:xfrm>
            <a:off x="5332851" y="3846312"/>
            <a:ext cx="95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1CB528-A31C-4BCB-A74C-4DFF1286A8B9}"/>
              </a:ext>
            </a:extLst>
          </p:cNvPr>
          <p:cNvCxnSpPr>
            <a:cxnSpLocks/>
          </p:cNvCxnSpPr>
          <p:nvPr/>
        </p:nvCxnSpPr>
        <p:spPr>
          <a:xfrm>
            <a:off x="5349854" y="5463628"/>
            <a:ext cx="95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B8CB64-2B2D-435B-B58B-AE1213E976D3}"/>
              </a:ext>
            </a:extLst>
          </p:cNvPr>
          <p:cNvCxnSpPr>
            <a:cxnSpLocks/>
          </p:cNvCxnSpPr>
          <p:nvPr/>
        </p:nvCxnSpPr>
        <p:spPr>
          <a:xfrm>
            <a:off x="7216029" y="5409799"/>
            <a:ext cx="95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3AA894-87EB-4AB0-837B-C93E53A658DE}"/>
              </a:ext>
            </a:extLst>
          </p:cNvPr>
          <p:cNvCxnSpPr>
            <a:cxnSpLocks/>
          </p:cNvCxnSpPr>
          <p:nvPr/>
        </p:nvCxnSpPr>
        <p:spPr>
          <a:xfrm>
            <a:off x="7216029" y="3846312"/>
            <a:ext cx="95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C38D95-7978-4451-A436-42678C559ECE}"/>
              </a:ext>
            </a:extLst>
          </p:cNvPr>
          <p:cNvCxnSpPr>
            <a:cxnSpLocks/>
          </p:cNvCxnSpPr>
          <p:nvPr/>
        </p:nvCxnSpPr>
        <p:spPr>
          <a:xfrm>
            <a:off x="9886474" y="3821885"/>
            <a:ext cx="746623" cy="87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CD3369-9D19-4750-9981-D3B02383472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9886476" y="5032375"/>
            <a:ext cx="746621" cy="41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3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5744-E736-4AE0-9AF6-79F48C6C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9702B-D9A7-4D89-ACB4-5A567B25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Workload imbalance:</a:t>
            </a:r>
          </a:p>
          <a:p>
            <a:pPr marL="0" indent="0">
              <a:buNone/>
            </a:pPr>
            <a:r>
              <a:rPr lang="en-US" dirty="0"/>
              <a:t>	Because the split region is continuous, if the computing heavy (e.g. transparent/reflective) objects are distributed in one region, that region would need a lot of time to render.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7D5F-C991-4FD6-802B-B83EE4FBD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8" y="4001294"/>
            <a:ext cx="1895912" cy="1895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91FB8-44B7-4C56-81EA-E133F2CEE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0"/>
          <a:stretch/>
        </p:blipFill>
        <p:spPr>
          <a:xfrm>
            <a:off x="3435342" y="3669637"/>
            <a:ext cx="1711353" cy="891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EB714-146D-4CE3-994E-C31B68462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2"/>
          <a:stretch/>
        </p:blipFill>
        <p:spPr>
          <a:xfrm>
            <a:off x="3435342" y="5488543"/>
            <a:ext cx="1711354" cy="84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740F06-B6FD-4F59-9213-28DF64229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93" y="3978803"/>
            <a:ext cx="1895912" cy="1895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CC1A63-7DE7-4CE1-BBD7-B1AF4124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3"/>
          <a:stretch/>
        </p:blipFill>
        <p:spPr>
          <a:xfrm>
            <a:off x="8615265" y="3817497"/>
            <a:ext cx="1895912" cy="891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59FA1E-45D4-4D72-AC5D-935451F60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5"/>
          <a:stretch/>
        </p:blipFill>
        <p:spPr>
          <a:xfrm>
            <a:off x="8609251" y="5222644"/>
            <a:ext cx="1895912" cy="95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9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4834-3045-4F1D-89E1-D7A1AA1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: Alternate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8A04-0643-4592-8028-5D6CF439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0" y="14151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Split input by </a:t>
            </a:r>
            <a:r>
              <a:rPr lang="en-US" dirty="0">
                <a:solidFill>
                  <a:srgbClr val="FF0000"/>
                </a:solidFill>
              </a:rPr>
              <a:t>alternate horizontal rows (Odd/Even).</a:t>
            </a:r>
          </a:p>
          <a:p>
            <a:pPr marL="0" indent="0">
              <a:buNone/>
            </a:pPr>
            <a:r>
              <a:rPr lang="en-US" dirty="0"/>
              <a:t>2. Map.</a:t>
            </a:r>
          </a:p>
          <a:p>
            <a:pPr marL="0" indent="0">
              <a:buNone/>
            </a:pPr>
            <a:r>
              <a:rPr lang="en-US" dirty="0"/>
              <a:t>3. Reduce.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>
                <a:solidFill>
                  <a:srgbClr val="FF0000"/>
                </a:solidFill>
              </a:rPr>
              <a:t>Postprocessing rearrange</a:t>
            </a:r>
            <a:r>
              <a:rPr lang="en-US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0A529-BA7B-469F-BD03-4AEEDBD1B837}"/>
              </a:ext>
            </a:extLst>
          </p:cNvPr>
          <p:cNvSpPr/>
          <p:nvPr/>
        </p:nvSpPr>
        <p:spPr>
          <a:xfrm>
            <a:off x="318780" y="4187505"/>
            <a:ext cx="1711354" cy="16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5F850-A162-4357-AF0E-0CCFD587A436}"/>
              </a:ext>
            </a:extLst>
          </p:cNvPr>
          <p:cNvSpPr/>
          <p:nvPr/>
        </p:nvSpPr>
        <p:spPr>
          <a:xfrm>
            <a:off x="2772560" y="3863211"/>
            <a:ext cx="1711354" cy="834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00631314-E533-458D-90DE-7CB244E9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460" y="3863211"/>
            <a:ext cx="914400" cy="91440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507ABDBA-BDFF-43D9-A88F-BDD398D9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8153" y="515532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5B3FC-29E9-4CDD-8F7A-825998BF6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40" y="4256030"/>
            <a:ext cx="1543862" cy="15438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A7EC83-BCBC-4282-97A9-E81699175C09}"/>
              </a:ext>
            </a:extLst>
          </p:cNvPr>
          <p:cNvCxnSpPr>
            <a:cxnSpLocks/>
          </p:cNvCxnSpPr>
          <p:nvPr/>
        </p:nvCxnSpPr>
        <p:spPr>
          <a:xfrm flipV="1">
            <a:off x="2030134" y="4338445"/>
            <a:ext cx="746623" cy="34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4C0D2-ED7C-42AF-B0E4-EBE1B153E1BD}"/>
              </a:ext>
            </a:extLst>
          </p:cNvPr>
          <p:cNvCxnSpPr/>
          <p:nvPr/>
        </p:nvCxnSpPr>
        <p:spPr>
          <a:xfrm>
            <a:off x="2025937" y="5139614"/>
            <a:ext cx="746623" cy="32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F8F8D5-C0C4-467D-912D-F01522451F87}"/>
              </a:ext>
            </a:extLst>
          </p:cNvPr>
          <p:cNvCxnSpPr>
            <a:cxnSpLocks/>
          </p:cNvCxnSpPr>
          <p:nvPr/>
        </p:nvCxnSpPr>
        <p:spPr>
          <a:xfrm>
            <a:off x="4483914" y="4334210"/>
            <a:ext cx="415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D1BA5-8B65-42DA-833A-B99A6EBD7774}"/>
              </a:ext>
            </a:extLst>
          </p:cNvPr>
          <p:cNvCxnSpPr>
            <a:cxnSpLocks/>
          </p:cNvCxnSpPr>
          <p:nvPr/>
        </p:nvCxnSpPr>
        <p:spPr>
          <a:xfrm flipV="1">
            <a:off x="4418676" y="5603466"/>
            <a:ext cx="544784" cy="1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A2181B-2D65-4942-AEA9-A729F17AB082}"/>
              </a:ext>
            </a:extLst>
          </p:cNvPr>
          <p:cNvCxnSpPr>
            <a:cxnSpLocks/>
          </p:cNvCxnSpPr>
          <p:nvPr/>
        </p:nvCxnSpPr>
        <p:spPr>
          <a:xfrm>
            <a:off x="5922553" y="5630310"/>
            <a:ext cx="478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54286D-53E3-4774-BC3F-E90DD2B6FF97}"/>
              </a:ext>
            </a:extLst>
          </p:cNvPr>
          <p:cNvCxnSpPr>
            <a:cxnSpLocks/>
          </p:cNvCxnSpPr>
          <p:nvPr/>
        </p:nvCxnSpPr>
        <p:spPr>
          <a:xfrm>
            <a:off x="5877860" y="4334210"/>
            <a:ext cx="522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84AF98-4A42-4277-8D49-69226A588330}"/>
              </a:ext>
            </a:extLst>
          </p:cNvPr>
          <p:cNvCxnSpPr>
            <a:cxnSpLocks/>
          </p:cNvCxnSpPr>
          <p:nvPr/>
        </p:nvCxnSpPr>
        <p:spPr>
          <a:xfrm>
            <a:off x="8112491" y="4159696"/>
            <a:ext cx="507199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8BF1AB-AC28-4F4C-8BF6-532B5EE017A5}"/>
              </a:ext>
            </a:extLst>
          </p:cNvPr>
          <p:cNvCxnSpPr>
            <a:cxnSpLocks/>
          </p:cNvCxnSpPr>
          <p:nvPr/>
        </p:nvCxnSpPr>
        <p:spPr>
          <a:xfrm flipV="1">
            <a:off x="8107959" y="5368853"/>
            <a:ext cx="511731" cy="30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2D269-BA08-48AC-A8DC-FFFBB4D68657}"/>
              </a:ext>
            </a:extLst>
          </p:cNvPr>
          <p:cNvSpPr/>
          <p:nvPr/>
        </p:nvSpPr>
        <p:spPr>
          <a:xfrm>
            <a:off x="314583" y="4280523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A854CD-CE0A-4D2C-86DB-96873B3E9B7B}"/>
              </a:ext>
            </a:extLst>
          </p:cNvPr>
          <p:cNvSpPr/>
          <p:nvPr/>
        </p:nvSpPr>
        <p:spPr>
          <a:xfrm>
            <a:off x="315981" y="4407756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B69A7-27A7-4F9F-846E-634189296039}"/>
              </a:ext>
            </a:extLst>
          </p:cNvPr>
          <p:cNvSpPr/>
          <p:nvPr/>
        </p:nvSpPr>
        <p:spPr>
          <a:xfrm>
            <a:off x="307592" y="4541980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3F39E7-9412-4143-89AA-4D2201660AB4}"/>
              </a:ext>
            </a:extLst>
          </p:cNvPr>
          <p:cNvSpPr/>
          <p:nvPr/>
        </p:nvSpPr>
        <p:spPr>
          <a:xfrm>
            <a:off x="315981" y="4676204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DED4B5-7249-45C0-AF7E-FE09BACD6DBB}"/>
              </a:ext>
            </a:extLst>
          </p:cNvPr>
          <p:cNvSpPr/>
          <p:nvPr/>
        </p:nvSpPr>
        <p:spPr>
          <a:xfrm>
            <a:off x="315981" y="4810428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04013-2AE1-4E99-8CEF-D0B9DC352132}"/>
              </a:ext>
            </a:extLst>
          </p:cNvPr>
          <p:cNvSpPr/>
          <p:nvPr/>
        </p:nvSpPr>
        <p:spPr>
          <a:xfrm>
            <a:off x="317379" y="4937661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794667-9F98-440E-92C0-323360CD1401}"/>
              </a:ext>
            </a:extLst>
          </p:cNvPr>
          <p:cNvSpPr/>
          <p:nvPr/>
        </p:nvSpPr>
        <p:spPr>
          <a:xfrm>
            <a:off x="308990" y="5071885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D28D60-FAE2-4FF7-B8D5-A74162FB738A}"/>
              </a:ext>
            </a:extLst>
          </p:cNvPr>
          <p:cNvSpPr/>
          <p:nvPr/>
        </p:nvSpPr>
        <p:spPr>
          <a:xfrm>
            <a:off x="317379" y="5206109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B51412-0F66-4572-82E6-88CF79559C53}"/>
              </a:ext>
            </a:extLst>
          </p:cNvPr>
          <p:cNvSpPr/>
          <p:nvPr/>
        </p:nvSpPr>
        <p:spPr>
          <a:xfrm>
            <a:off x="317379" y="5315166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AC2033-A0F8-453D-86D7-2164B7B98FB3}"/>
              </a:ext>
            </a:extLst>
          </p:cNvPr>
          <p:cNvSpPr/>
          <p:nvPr/>
        </p:nvSpPr>
        <p:spPr>
          <a:xfrm>
            <a:off x="318777" y="5442399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1FCDF-DAA3-40F1-BBA9-0534F6582200}"/>
              </a:ext>
            </a:extLst>
          </p:cNvPr>
          <p:cNvSpPr/>
          <p:nvPr/>
        </p:nvSpPr>
        <p:spPr>
          <a:xfrm>
            <a:off x="310388" y="5576623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1E6CD3-8743-42CB-A0CA-EA55FB7A9262}"/>
              </a:ext>
            </a:extLst>
          </p:cNvPr>
          <p:cNvSpPr/>
          <p:nvPr/>
        </p:nvSpPr>
        <p:spPr>
          <a:xfrm>
            <a:off x="318777" y="5710847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010D2-175B-48D0-8BE4-90AD6D888A3B}"/>
              </a:ext>
            </a:extLst>
          </p:cNvPr>
          <p:cNvSpPr/>
          <p:nvPr/>
        </p:nvSpPr>
        <p:spPr>
          <a:xfrm>
            <a:off x="311786" y="5838080"/>
            <a:ext cx="1711354" cy="5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97B71-6ACC-4BC5-84CC-E42C32AF7780}"/>
              </a:ext>
            </a:extLst>
          </p:cNvPr>
          <p:cNvSpPr/>
          <p:nvPr/>
        </p:nvSpPr>
        <p:spPr>
          <a:xfrm>
            <a:off x="2782246" y="5151539"/>
            <a:ext cx="1711354" cy="8346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E20590-C74B-4BFE-AA5A-0B456EBA6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23" y="4250278"/>
            <a:ext cx="1543862" cy="15438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8DF047-5EA9-47C2-9741-DC6069768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41"/>
          <a:stretch/>
        </p:blipFill>
        <p:spPr>
          <a:xfrm>
            <a:off x="6428790" y="5122632"/>
            <a:ext cx="1745995" cy="8583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4B6AAD-ADCB-411E-BBEE-909915D0F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8"/>
          <a:stretch/>
        </p:blipFill>
        <p:spPr>
          <a:xfrm>
            <a:off x="6453472" y="3863211"/>
            <a:ext cx="1725845" cy="86485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A8825F-5DE8-45E3-859B-45CED855C13E}"/>
              </a:ext>
            </a:extLst>
          </p:cNvPr>
          <p:cNvCxnSpPr>
            <a:stCxn id="38" idx="3"/>
            <a:endCxn id="10" idx="1"/>
          </p:cNvCxnSpPr>
          <p:nvPr/>
        </p:nvCxnSpPr>
        <p:spPr>
          <a:xfrm>
            <a:off x="10181685" y="5022209"/>
            <a:ext cx="459855" cy="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6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7A97-7FD3-4784-8D81-9A260E7A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11075-87D1-4ABE-A3B7-C28655DB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</a:t>
            </a:r>
          </a:p>
          <a:p>
            <a:pPr marL="0" indent="0">
              <a:buNone/>
            </a:pPr>
            <a:r>
              <a:rPr lang="en-US" dirty="0"/>
              <a:t>2 machine</a:t>
            </a:r>
          </a:p>
          <a:p>
            <a:pPr marL="0" indent="0">
              <a:buNone/>
            </a:pPr>
            <a:r>
              <a:rPr lang="en-US" dirty="0"/>
              <a:t>Node 1:  Xeon W3690 (6 core/12 virtual core)3.47Hz+24GB memory</a:t>
            </a:r>
          </a:p>
          <a:p>
            <a:pPr marL="0" indent="0">
              <a:buNone/>
            </a:pPr>
            <a:r>
              <a:rPr lang="en-US" dirty="0"/>
              <a:t>Node 2:  XeonE5-1620 3.7GHz *8+31.4GB memory</a:t>
            </a:r>
          </a:p>
          <a:p>
            <a:r>
              <a:rPr lang="en-US" dirty="0"/>
              <a:t>SW:</a:t>
            </a:r>
          </a:p>
          <a:p>
            <a:pPr marL="0" indent="0">
              <a:buNone/>
            </a:pPr>
            <a:r>
              <a:rPr lang="en-US" dirty="0" err="1"/>
              <a:t>Ambari</a:t>
            </a:r>
            <a:r>
              <a:rPr lang="en-US" dirty="0"/>
              <a:t> deployed on the cluster, with HDFS, YARN and MapReduce2.</a:t>
            </a:r>
          </a:p>
        </p:txBody>
      </p:sp>
    </p:spTree>
    <p:extLst>
      <p:ext uri="{BB962C8B-B14F-4D97-AF65-F5344CB8AC3E}">
        <p14:creationId xmlns:p14="http://schemas.microsoft.com/office/powerpoint/2010/main" val="130614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0188-B6DC-4962-BE49-33A1BEFF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render target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1ABDB2-9E53-4222-89A6-923FC8E0C8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5022" y="1399173"/>
          <a:ext cx="8541753" cy="5093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251">
                  <a:extLst>
                    <a:ext uri="{9D8B030D-6E8A-4147-A177-3AD203B41FA5}">
                      <a16:colId xmlns:a16="http://schemas.microsoft.com/office/drawing/2014/main" val="1547434819"/>
                    </a:ext>
                  </a:extLst>
                </a:gridCol>
                <a:gridCol w="2847251">
                  <a:extLst>
                    <a:ext uri="{9D8B030D-6E8A-4147-A177-3AD203B41FA5}">
                      <a16:colId xmlns:a16="http://schemas.microsoft.com/office/drawing/2014/main" val="2120891811"/>
                    </a:ext>
                  </a:extLst>
                </a:gridCol>
                <a:gridCol w="2847251">
                  <a:extLst>
                    <a:ext uri="{9D8B030D-6E8A-4147-A177-3AD203B41FA5}">
                      <a16:colId xmlns:a16="http://schemas.microsoft.com/office/drawing/2014/main" val="4168762678"/>
                    </a:ext>
                  </a:extLst>
                </a:gridCol>
              </a:tblGrid>
              <a:tr h="764197">
                <a:tc>
                  <a:txBody>
                    <a:bodyPr/>
                    <a:lstStyle/>
                    <a:p>
                      <a:r>
                        <a:rPr lang="en-US" dirty="0"/>
                        <a:t>Scene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32964"/>
                  </a:ext>
                </a:extLst>
              </a:tr>
              <a:tr h="2164752">
                <a:tc>
                  <a:txBody>
                    <a:bodyPr/>
                    <a:lstStyle/>
                    <a:p>
                      <a:r>
                        <a:rPr lang="en-US" dirty="0" err="1"/>
                        <a:t>basiccornellbox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800/800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35209"/>
                  </a:ext>
                </a:extLst>
              </a:tr>
              <a:tr h="2164752">
                <a:tc>
                  <a:txBody>
                    <a:bodyPr/>
                    <a:lstStyle/>
                    <a:p>
                      <a:r>
                        <a:rPr lang="en-US" dirty="0" err="1"/>
                        <a:t>cornellbox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1200/1200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30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9F356C0-D560-491D-813A-9AFFDC15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4454390"/>
            <a:ext cx="2008874" cy="2008874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9C41510-220E-408B-9383-2B54DF2F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2310953"/>
            <a:ext cx="1523171" cy="1523171"/>
          </a:xfrm>
        </p:spPr>
      </p:pic>
    </p:spTree>
    <p:extLst>
      <p:ext uri="{BB962C8B-B14F-4D97-AF65-F5344CB8AC3E}">
        <p14:creationId xmlns:p14="http://schemas.microsoft.com/office/powerpoint/2010/main" val="263052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BE4D-0812-4A3B-9F60-B01BAF83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Result: Running time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2DA3E6-163C-490A-929E-E84FA98A92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9" y="1585519"/>
          <a:ext cx="9975208" cy="4907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802">
                  <a:extLst>
                    <a:ext uri="{9D8B030D-6E8A-4147-A177-3AD203B41FA5}">
                      <a16:colId xmlns:a16="http://schemas.microsoft.com/office/drawing/2014/main" val="1072118116"/>
                    </a:ext>
                  </a:extLst>
                </a:gridCol>
                <a:gridCol w="2493802">
                  <a:extLst>
                    <a:ext uri="{9D8B030D-6E8A-4147-A177-3AD203B41FA5}">
                      <a16:colId xmlns:a16="http://schemas.microsoft.com/office/drawing/2014/main" val="3447930637"/>
                    </a:ext>
                  </a:extLst>
                </a:gridCol>
                <a:gridCol w="2493802">
                  <a:extLst>
                    <a:ext uri="{9D8B030D-6E8A-4147-A177-3AD203B41FA5}">
                      <a16:colId xmlns:a16="http://schemas.microsoft.com/office/drawing/2014/main" val="3971953217"/>
                    </a:ext>
                  </a:extLst>
                </a:gridCol>
                <a:gridCol w="2493802">
                  <a:extLst>
                    <a:ext uri="{9D8B030D-6E8A-4147-A177-3AD203B41FA5}">
                      <a16:colId xmlns:a16="http://schemas.microsoft.com/office/drawing/2014/main" val="2578245570"/>
                    </a:ext>
                  </a:extLst>
                </a:gridCol>
              </a:tblGrid>
              <a:tr h="794021">
                <a:tc>
                  <a:txBody>
                    <a:bodyPr/>
                    <a:lstStyle/>
                    <a:p>
                      <a:r>
                        <a:rPr lang="en-US" dirty="0"/>
                        <a:t>Rendering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node horizontal split</a:t>
                      </a:r>
                    </a:p>
                    <a:p>
                      <a:r>
                        <a:rPr lang="en-US" dirty="0"/>
                        <a:t>(original)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node alternate split</a:t>
                      </a:r>
                    </a:p>
                    <a:p>
                      <a:r>
                        <a:rPr lang="en-US" dirty="0"/>
                        <a:t>(our method)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57089"/>
                  </a:ext>
                </a:extLst>
              </a:tr>
              <a:tr h="2056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62870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41759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41724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96304"/>
                  </a:ext>
                </a:extLst>
              </a:tr>
              <a:tr h="2056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121448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94944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72887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17843"/>
                  </a:ext>
                </a:extLst>
              </a:tr>
            </a:tbl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3B458-D9A7-4370-B38D-8BB5C3C6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24" y="2568609"/>
            <a:ext cx="1523171" cy="152317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EE02-E8AB-46C0-A83E-EC605F15D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9" y="4537450"/>
            <a:ext cx="1766023" cy="17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67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51FA-CC71-4B79-B57F-1D279FE2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task elapse time: Single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4EDB-CDA5-435B-9FBA-536924850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60" y="3987437"/>
            <a:ext cx="9353725" cy="1507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23E26-67A8-4DBC-BC67-9B05178FB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60" y="1896354"/>
            <a:ext cx="9353725" cy="153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058C3-67ED-4E59-848E-C3C050388A94}"/>
              </a:ext>
            </a:extLst>
          </p:cNvPr>
          <p:cNvSpPr txBox="1"/>
          <p:nvPr/>
        </p:nvSpPr>
        <p:spPr>
          <a:xfrm>
            <a:off x="1627464" y="5872294"/>
            <a:ext cx="379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Overhead time = 16 sec</a:t>
            </a:r>
          </a:p>
        </p:txBody>
      </p:sp>
    </p:spTree>
    <p:extLst>
      <p:ext uri="{BB962C8B-B14F-4D97-AF65-F5344CB8AC3E}">
        <p14:creationId xmlns:p14="http://schemas.microsoft.com/office/powerpoint/2010/main" val="105731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8960-80DF-48D7-B823-4D2F2139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task elapse time: Horizontal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78B91-028C-4F25-8B0E-5564D25A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5" y="3716232"/>
            <a:ext cx="10515600" cy="2014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909B-CAD6-4987-902F-EC1FAD089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b="1"/>
          <a:stretch/>
        </p:blipFill>
        <p:spPr>
          <a:xfrm>
            <a:off x="756045" y="1921079"/>
            <a:ext cx="10351290" cy="18667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D0CBEC-0C03-4E28-8371-E01635E1B3C0}"/>
              </a:ext>
            </a:extLst>
          </p:cNvPr>
          <p:cNvSpPr/>
          <p:nvPr/>
        </p:nvSpPr>
        <p:spPr>
          <a:xfrm>
            <a:off x="1507962" y="6021090"/>
            <a:ext cx="239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Overhead time = 23 sec</a:t>
            </a:r>
          </a:p>
        </p:txBody>
      </p:sp>
    </p:spTree>
    <p:extLst>
      <p:ext uri="{BB962C8B-B14F-4D97-AF65-F5344CB8AC3E}">
        <p14:creationId xmlns:p14="http://schemas.microsoft.com/office/powerpoint/2010/main" val="20435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0EF8-1AA0-4572-BC15-E524648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task elapse time: Alternate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D22BB-6AD0-4FED-99DD-A86A26B3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5" y="1690688"/>
            <a:ext cx="10393294" cy="1866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75451-EC90-4468-B813-15CFD1C18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5" y="3869490"/>
            <a:ext cx="10393294" cy="1902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961E64-22EA-4142-9EAD-D5822E647A06}"/>
              </a:ext>
            </a:extLst>
          </p:cNvPr>
          <p:cNvSpPr/>
          <p:nvPr/>
        </p:nvSpPr>
        <p:spPr>
          <a:xfrm>
            <a:off x="1507962" y="6021090"/>
            <a:ext cx="239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Overhead time = 23 sec</a:t>
            </a:r>
          </a:p>
        </p:txBody>
      </p:sp>
    </p:spTree>
    <p:extLst>
      <p:ext uri="{BB962C8B-B14F-4D97-AF65-F5344CB8AC3E}">
        <p14:creationId xmlns:p14="http://schemas.microsoft.com/office/powerpoint/2010/main" val="251105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50" y="2313660"/>
            <a:ext cx="5646318" cy="30630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8" y="2313660"/>
            <a:ext cx="5741292" cy="31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D537-74CA-445C-B691-43AFBB30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06C0B-2710-4AC9-A5E2-7A87708C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project, we did the following things:</a:t>
            </a:r>
          </a:p>
          <a:p>
            <a:pPr lvl="1"/>
            <a:r>
              <a:rPr lang="en-US" dirty="0"/>
              <a:t>Setup a Scalable Hadoop cluster.</a:t>
            </a:r>
          </a:p>
          <a:p>
            <a:pPr lvl="1"/>
            <a:r>
              <a:rPr lang="en-US" dirty="0"/>
              <a:t>Research on the ray tracing algorithm.</a:t>
            </a:r>
          </a:p>
          <a:p>
            <a:pPr lvl="1"/>
            <a:r>
              <a:rPr lang="en-US" dirty="0"/>
              <a:t>Optimize the workload balance.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Future Scope:</a:t>
            </a:r>
          </a:p>
          <a:p>
            <a:pPr lvl="1"/>
            <a:r>
              <a:rPr lang="en-US" dirty="0"/>
              <a:t>Better division algorithm for the workload by sampling.</a:t>
            </a:r>
          </a:p>
          <a:p>
            <a:pPr lvl="1"/>
            <a:r>
              <a:rPr lang="en-US" dirty="0"/>
              <a:t>Use a mixture of GPU and CPU.</a:t>
            </a:r>
          </a:p>
        </p:txBody>
      </p:sp>
    </p:spTree>
    <p:extLst>
      <p:ext uri="{BB962C8B-B14F-4D97-AF65-F5344CB8AC3E}">
        <p14:creationId xmlns:p14="http://schemas.microsoft.com/office/powerpoint/2010/main" val="390504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5A786A-23F3-4A2E-A543-0195D93AA5E3}"/>
              </a:ext>
            </a:extLst>
          </p:cNvPr>
          <p:cNvSpPr/>
          <p:nvPr/>
        </p:nvSpPr>
        <p:spPr>
          <a:xfrm>
            <a:off x="4335167" y="2967335"/>
            <a:ext cx="35216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58641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path of the ray is traced through the scene </a:t>
            </a:r>
          </a:p>
          <a:p>
            <a:pPr lvl="1"/>
            <a:r>
              <a:rPr lang="en-US" dirty="0"/>
              <a:t>Effects such as shadowing , reflection and refraction are easy to incorporate</a:t>
            </a:r>
          </a:p>
          <a:p>
            <a:r>
              <a:rPr lang="en-US" dirty="0"/>
              <a:t>Can also work with richer class of geometric objects than polygon meshes</a:t>
            </a:r>
          </a:p>
          <a:p>
            <a:pPr lvl="1"/>
            <a:r>
              <a:rPr lang="en-US" dirty="0"/>
              <a:t>Solid (vector) objects, spheres, cones, cylinder </a:t>
            </a:r>
          </a:p>
          <a:p>
            <a:r>
              <a:rPr lang="en-US" dirty="0"/>
              <a:t>Each shape is represented exactly through a mathematical expression</a:t>
            </a:r>
          </a:p>
          <a:p>
            <a:pPr lvl="1"/>
            <a:r>
              <a:rPr lang="en-US" dirty="0"/>
              <a:t>Not necessary to approximate like a mesh</a:t>
            </a:r>
          </a:p>
        </p:txBody>
      </p:sp>
    </p:spTree>
    <p:extLst>
      <p:ext uri="{BB962C8B-B14F-4D97-AF65-F5344CB8AC3E}">
        <p14:creationId xmlns:p14="http://schemas.microsoft.com/office/powerpoint/2010/main" val="166244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better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Lights, camera and surface</a:t>
            </a:r>
          </a:p>
          <a:p>
            <a:r>
              <a:rPr lang="en-US" dirty="0"/>
              <a:t>Common denominator </a:t>
            </a:r>
            <a:r>
              <a:rPr lang="mr-IN" dirty="0"/>
              <a:t>–</a:t>
            </a:r>
            <a:r>
              <a:rPr lang="en-US" dirty="0"/>
              <a:t> Photons</a:t>
            </a:r>
          </a:p>
          <a:p>
            <a:r>
              <a:rPr lang="en-US" dirty="0"/>
              <a:t>Photons</a:t>
            </a:r>
          </a:p>
          <a:p>
            <a:pPr lvl="1"/>
            <a:r>
              <a:rPr lang="en-US" dirty="0"/>
              <a:t>“Particles of light”- quanta of electromagnetic energy</a:t>
            </a:r>
          </a:p>
          <a:p>
            <a:pPr lvl="1"/>
            <a:r>
              <a:rPr lang="en-US" dirty="0"/>
              <a:t>Appear to be particles and waves simultaneously (ignore wave </a:t>
            </a:r>
            <a:r>
              <a:rPr lang="en-US" dirty="0" err="1"/>
              <a:t>i.e</a:t>
            </a:r>
            <a:r>
              <a:rPr lang="en-US" dirty="0"/>
              <a:t> diffraction and simulate particle)</a:t>
            </a:r>
          </a:p>
          <a:p>
            <a:pPr lvl="1"/>
            <a:r>
              <a:rPr lang="en-US" dirty="0"/>
              <a:t>Model photons as “Rays” (location and magnitude)</a:t>
            </a:r>
          </a:p>
        </p:txBody>
      </p:sp>
    </p:spTree>
    <p:extLst>
      <p:ext uri="{BB962C8B-B14F-4D97-AF65-F5344CB8AC3E}">
        <p14:creationId xmlns:p14="http://schemas.microsoft.com/office/powerpoint/2010/main" val="13725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Ray 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50" y="1867694"/>
            <a:ext cx="5397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Solution- Backward Ray 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50" y="1867694"/>
            <a:ext cx="5397500" cy="4267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525452" y="3457575"/>
            <a:ext cx="914400" cy="640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35296" y="2499360"/>
            <a:ext cx="512064" cy="15019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7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tracing models the frame buffers an array of pixels positioned in space with the eye looking through the buffer into the object</a:t>
            </a:r>
          </a:p>
          <a:p>
            <a:r>
              <a:rPr lang="en-US" dirty="0"/>
              <a:t>For each pixel we ask what do we see?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92" y="3212084"/>
            <a:ext cx="5854700" cy="36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 ray tracing follows a ray </a:t>
            </a:r>
          </a:p>
          <a:p>
            <a:pPr lvl="1"/>
            <a:r>
              <a:rPr lang="en-US" dirty="0"/>
              <a:t>From the eye, through the pixel center, out into the scene</a:t>
            </a:r>
          </a:p>
          <a:p>
            <a:r>
              <a:rPr lang="en-US" dirty="0"/>
              <a:t>Its path is tested against each object in the scene</a:t>
            </a:r>
          </a:p>
          <a:p>
            <a:pPr lvl="1"/>
            <a:r>
              <a:rPr lang="en-US" dirty="0"/>
              <a:t>To see which object it hits first and at what point</a:t>
            </a:r>
          </a:p>
          <a:p>
            <a:r>
              <a:rPr lang="en-US" dirty="0"/>
              <a:t>A parameter t is used to associate the ray’s position with an abstract notion of time</a:t>
            </a:r>
          </a:p>
          <a:p>
            <a:pPr lvl="1"/>
            <a:r>
              <a:rPr lang="en-US" dirty="0"/>
              <a:t>Parametric equations </a:t>
            </a:r>
            <a:r>
              <a:rPr lang="mr-IN" dirty="0"/>
              <a:t>–</a:t>
            </a:r>
            <a:r>
              <a:rPr lang="en-US" dirty="0"/>
              <a:t> the ray is here now , the ray reaches this point first</a:t>
            </a:r>
          </a:p>
        </p:txBody>
      </p:sp>
    </p:spTree>
    <p:extLst>
      <p:ext uri="{BB962C8B-B14F-4D97-AF65-F5344CB8AC3E}">
        <p14:creationId xmlns:p14="http://schemas.microsoft.com/office/powerpoint/2010/main" val="47079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845</Words>
  <Application>Microsoft Office PowerPoint</Application>
  <PresentationFormat>Widescreen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Mangal</vt:lpstr>
      <vt:lpstr>Tahoma</vt:lpstr>
      <vt:lpstr>Office Theme</vt:lpstr>
      <vt:lpstr>Ray Tracing Using Map Reduce</vt:lpstr>
      <vt:lpstr>Motivation </vt:lpstr>
      <vt:lpstr>PowerPoint Presentation</vt:lpstr>
      <vt:lpstr>Benefits of Ray tracing</vt:lpstr>
      <vt:lpstr>How can we do better </vt:lpstr>
      <vt:lpstr>Forward Ray Tracing</vt:lpstr>
      <vt:lpstr>Solution- Backward Ray Tracing</vt:lpstr>
      <vt:lpstr>Ray Tracing</vt:lpstr>
      <vt:lpstr>PowerPoint Presentation</vt:lpstr>
      <vt:lpstr>Pseudocode</vt:lpstr>
      <vt:lpstr>Apache Ambari Installation</vt:lpstr>
      <vt:lpstr>Ambari System requirements:</vt:lpstr>
      <vt:lpstr>Ambari Alerts:</vt:lpstr>
      <vt:lpstr>Ambari Dashboards:</vt:lpstr>
      <vt:lpstr>Ambari Services:</vt:lpstr>
      <vt:lpstr>Ambari Hosts:</vt:lpstr>
      <vt:lpstr>Ambari Tez-view:</vt:lpstr>
      <vt:lpstr>Advantages of Ambari</vt:lpstr>
      <vt:lpstr>Ambari File view:</vt:lpstr>
      <vt:lpstr>Raytracing with CPU cluster</vt:lpstr>
      <vt:lpstr>Original method: Horizontal Split</vt:lpstr>
      <vt:lpstr>Problem with this approach</vt:lpstr>
      <vt:lpstr>Our approach : Alternate Split</vt:lpstr>
      <vt:lpstr>Experiment: Environment</vt:lpstr>
      <vt:lpstr>Experiment: render target</vt:lpstr>
      <vt:lpstr>Experiment Result: Running time </vt:lpstr>
      <vt:lpstr>Map task elapse time: Single Node</vt:lpstr>
      <vt:lpstr>Map task elapse time: Horizontal</vt:lpstr>
      <vt:lpstr>Map task elapse time: Alternate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Bhavika Kalani</dc:creator>
  <cp:lastModifiedBy>巴斯</cp:lastModifiedBy>
  <cp:revision>25</cp:revision>
  <dcterms:created xsi:type="dcterms:W3CDTF">2017-11-26T22:21:56Z</dcterms:created>
  <dcterms:modified xsi:type="dcterms:W3CDTF">2017-11-30T00:46:13Z</dcterms:modified>
</cp:coreProperties>
</file>